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53.jpeg" ContentType="image/jpe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18.png" ContentType="image/png"/>
  <Override PartName="/ppt/media/image16.png" ContentType="image/png"/>
  <Override PartName="/ppt/media/image15.png" ContentType="image/png"/>
  <Override PartName="/ppt/media/image20.png" ContentType="image/png"/>
  <Override PartName="/ppt/media/image5.png" ContentType="image/png"/>
  <Override PartName="/ppt/media/image21.png" ContentType="image/png"/>
  <Override PartName="/ppt/media/image6.png" ContentType="image/png"/>
  <Override PartName="/ppt/media/image12.jpeg" ContentType="image/jpeg"/>
  <Override PartName="/ppt/media/image17.jpeg" ContentType="image/jpeg"/>
  <Override PartName="/ppt/media/image3.png" ContentType="image/png"/>
  <Override PartName="/ppt/media/image38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8.jpeg" ContentType="image/jpeg"/>
  <Override PartName="/ppt/media/image25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54.jpeg" ContentType="image/jpeg"/>
  <Override PartName="/ppt/media/image11.jpeg" ContentType="image/jpeg"/>
  <Override PartName="/ppt/media/image44.png" ContentType="image/png"/>
  <Override PartName="/ppt/media/image4.png" ContentType="image/png"/>
  <Override PartName="/ppt/media/image39.png" ContentType="image/png"/>
  <Override PartName="/ppt/media/image13.jpeg" ContentType="image/jpeg"/>
  <Override PartName="/ppt/media/image10.png" ContentType="image/png"/>
  <Override PartName="/ppt/media/image22.jpeg" ContentType="image/jpeg"/>
  <Override PartName="/ppt/media/image9.jpeg" ContentType="image/jpeg"/>
  <Override PartName="/ppt/media/image35.png" ContentType="image/png"/>
  <Override PartName="/ppt/media/image7.png" ContentType="image/png"/>
  <Override PartName="/ppt/media/image14.jpeg" ContentType="image/jpeg"/>
  <Override PartName="/ppt/media/image23.png" ContentType="image/png"/>
  <Override PartName="/ppt/media/image24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19.jpeg" ContentType="image/jpeg"/>
  <Override PartName="/ppt/media/image32.jpeg" ContentType="image/jpeg"/>
  <Override PartName="/ppt/media/image33.jpeg" ContentType="image/jpeg"/>
  <Override PartName="/ppt/media/image34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5.png" ContentType="image/png"/>
  <Override PartName="/ppt/media/image46.png" ContentType="image/png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x="13004800" cy="97536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jpeg"/><Relationship Id="rId3" Type="http://schemas.openxmlformats.org/officeDocument/2006/relationships/image" Target="../media/image33.jpeg"/><Relationship Id="rId4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jpe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lvs_log.png" descr=""/>
          <p:cNvPicPr/>
          <p:nvPr/>
        </p:nvPicPr>
        <p:blipFill>
          <a:blip r:embed="rId1"/>
          <a:stretch/>
        </p:blipFill>
        <p:spPr>
          <a:xfrm>
            <a:off x="12600" y="2462760"/>
            <a:ext cx="13002120" cy="523692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net-arch_1228x573.jpg" descr=""/>
          <p:cNvPicPr/>
          <p:nvPr/>
        </p:nvPicPr>
        <p:blipFill>
          <a:blip r:embed="rId1"/>
          <a:stretch/>
        </p:blipFill>
        <p:spPr>
          <a:xfrm>
            <a:off x="720000" y="1334880"/>
            <a:ext cx="11291040" cy="7158960"/>
          </a:xfrm>
          <a:prstGeom prst="rect">
            <a:avLst/>
          </a:prstGeom>
          <a:ln w="12600">
            <a:noFill/>
          </a:ln>
        </p:spPr>
      </p:pic>
      <p:sp>
        <p:nvSpPr>
          <p:cNvPr id="124" name="CustomShape 1"/>
          <p:cNvSpPr/>
          <p:nvPr/>
        </p:nvSpPr>
        <p:spPr>
          <a:xfrm>
            <a:off x="914400" y="457200"/>
            <a:ext cx="4754160" cy="102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GoogleNet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254520" y="182880"/>
            <a:ext cx="13003560" cy="919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254520" y="182880"/>
            <a:ext cx="13003560" cy="9192960"/>
          </a:xfrm>
          <a:prstGeom prst="rect">
            <a:avLst/>
          </a:prstGeom>
          <a:ln>
            <a:noFill/>
          </a:ln>
        </p:spPr>
      </p:pic>
      <p:sp>
        <p:nvSpPr>
          <p:cNvPr id="127" name="Line 1"/>
          <p:cNvSpPr/>
          <p:nvPr/>
        </p:nvSpPr>
        <p:spPr>
          <a:xfrm>
            <a:off x="10329840" y="6858000"/>
            <a:ext cx="1374480" cy="1463040"/>
          </a:xfrm>
          <a:prstGeom prst="line">
            <a:avLst/>
          </a:prstGeom>
          <a:ln w="9144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Line 2"/>
          <p:cNvSpPr/>
          <p:nvPr/>
        </p:nvSpPr>
        <p:spPr>
          <a:xfrm flipH="1">
            <a:off x="10329840" y="6858000"/>
            <a:ext cx="1285920" cy="1463040"/>
          </a:xfrm>
          <a:prstGeom prst="line">
            <a:avLst/>
          </a:prstGeom>
          <a:ln w="91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3"/>
          <p:cNvSpPr/>
          <p:nvPr/>
        </p:nvSpPr>
        <p:spPr>
          <a:xfrm>
            <a:off x="10424160" y="2651760"/>
            <a:ext cx="1096560" cy="1096560"/>
          </a:xfrm>
          <a:prstGeom prst="ellipse">
            <a:avLst/>
          </a:prstGeom>
          <a:solidFill>
            <a:srgbClr val="aec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4"/>
          <p:cNvSpPr/>
          <p:nvPr/>
        </p:nvSpPr>
        <p:spPr>
          <a:xfrm>
            <a:off x="10424160" y="3931920"/>
            <a:ext cx="1096560" cy="1096560"/>
          </a:xfrm>
          <a:prstGeom prst="ellipse">
            <a:avLst/>
          </a:prstGeom>
          <a:solidFill>
            <a:srgbClr val="aec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5"/>
          <p:cNvSpPr/>
          <p:nvPr/>
        </p:nvSpPr>
        <p:spPr>
          <a:xfrm>
            <a:off x="10424160" y="5120640"/>
            <a:ext cx="1096560" cy="1096560"/>
          </a:xfrm>
          <a:prstGeom prst="ellipse">
            <a:avLst/>
          </a:prstGeom>
          <a:solidFill>
            <a:srgbClr val="aec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Line 6"/>
          <p:cNvSpPr/>
          <p:nvPr/>
        </p:nvSpPr>
        <p:spPr>
          <a:xfrm>
            <a:off x="10329840" y="1280160"/>
            <a:ext cx="1374480" cy="1463040"/>
          </a:xfrm>
          <a:prstGeom prst="line">
            <a:avLst/>
          </a:prstGeom>
          <a:ln w="9144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Line 7"/>
          <p:cNvSpPr/>
          <p:nvPr/>
        </p:nvSpPr>
        <p:spPr>
          <a:xfrm flipH="1">
            <a:off x="10332720" y="1188720"/>
            <a:ext cx="1374480" cy="1554480"/>
          </a:xfrm>
          <a:prstGeom prst="line">
            <a:avLst/>
          </a:prstGeom>
          <a:ln w="91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792000" y="1296000"/>
            <a:ext cx="6189840" cy="188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i="1" lang="en-US" sz="8800" spc="-1" strike="noStrike">
                <a:solidFill>
                  <a:srgbClr val="9999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ADAM</a:t>
            </a:r>
            <a:endParaRPr/>
          </a:p>
          <a:p>
            <a:endParaRPr/>
          </a:p>
        </p:txBody>
      </p:sp>
      <p:sp>
        <p:nvSpPr>
          <p:cNvPr id="135" name="CustomShape 2"/>
          <p:cNvSpPr/>
          <p:nvPr/>
        </p:nvSpPr>
        <p:spPr>
          <a:xfrm>
            <a:off x="7992000" y="1957680"/>
            <a:ext cx="5613840" cy="185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6600" spc="-1" strike="noStrike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ADAGRAD</a:t>
            </a:r>
            <a:endParaRPr/>
          </a:p>
        </p:txBody>
      </p:sp>
      <p:sp>
        <p:nvSpPr>
          <p:cNvPr id="136" name="CustomShape 3"/>
          <p:cNvSpPr/>
          <p:nvPr/>
        </p:nvSpPr>
        <p:spPr>
          <a:xfrm>
            <a:off x="2736000" y="3600000"/>
            <a:ext cx="7557840" cy="165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i="1" lang="en-US" sz="8800" spc="-1" strike="noStrike">
                <a:solidFill>
                  <a:srgbClr val="0084d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RMSProp</a:t>
            </a:r>
            <a:endParaRPr/>
          </a:p>
          <a:p>
            <a:endParaRPr/>
          </a:p>
        </p:txBody>
      </p:sp>
      <p:sp>
        <p:nvSpPr>
          <p:cNvPr id="137" name="CustomShape 4"/>
          <p:cNvSpPr/>
          <p:nvPr/>
        </p:nvSpPr>
        <p:spPr>
          <a:xfrm>
            <a:off x="216000" y="5765400"/>
            <a:ext cx="8349840" cy="179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6000" spc="-1" strike="noStrike" u="sng">
                <a:solidFill>
                  <a:srgbClr val="0099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Nesterov accelerated gradient</a:t>
            </a:r>
            <a:endParaRPr/>
          </a:p>
        </p:txBody>
      </p:sp>
      <p:sp>
        <p:nvSpPr>
          <p:cNvPr id="138" name="CustomShape 5"/>
          <p:cNvSpPr/>
          <p:nvPr/>
        </p:nvSpPr>
        <p:spPr>
          <a:xfrm>
            <a:off x="2808000" y="8245440"/>
            <a:ext cx="7053840" cy="111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72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ADADELTA</a:t>
            </a:r>
            <a:endParaRPr/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8496000" y="3888000"/>
            <a:ext cx="3588120" cy="5253840"/>
          </a:xfrm>
          <a:prstGeom prst="rect">
            <a:avLst/>
          </a:prstGeom>
          <a:ln>
            <a:noFill/>
          </a:ln>
        </p:spPr>
      </p:pic>
      <p:sp>
        <p:nvSpPr>
          <p:cNvPr id="140" name="CustomShape 6"/>
          <p:cNvSpPr/>
          <p:nvPr/>
        </p:nvSpPr>
        <p:spPr>
          <a:xfrm>
            <a:off x="288000" y="124200"/>
            <a:ext cx="9501840" cy="102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Parameter updates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216000" y="9288000"/>
            <a:ext cx="611784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http://cs231n.github.io/neural-networks-3/</a:t>
            </a:r>
            <a:endParaRPr/>
          </a:p>
        </p:txBody>
      </p:sp>
      <p:sp>
        <p:nvSpPr>
          <p:cNvPr id="142" name="CustomShape 2"/>
          <p:cNvSpPr/>
          <p:nvPr/>
        </p:nvSpPr>
        <p:spPr>
          <a:xfrm>
            <a:off x="144000" y="123840"/>
            <a:ext cx="7727040" cy="102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Parameter updates</a:t>
            </a:r>
            <a:endParaRPr/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274320" y="2488320"/>
            <a:ext cx="5903280" cy="456984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6179400" y="2488320"/>
            <a:ext cx="5903280" cy="456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463320" y="288000"/>
            <a:ext cx="10508040" cy="54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Nesterov Momentum</a:t>
            </a:r>
            <a:endParaRPr/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1152000" y="1728000"/>
            <a:ext cx="9484560" cy="2731320"/>
          </a:xfrm>
          <a:prstGeom prst="rect">
            <a:avLst/>
          </a:prstGeom>
          <a:ln>
            <a:noFill/>
          </a:ln>
        </p:spPr>
      </p:pic>
      <p:sp>
        <p:nvSpPr>
          <p:cNvPr id="147" name="CustomShape 2"/>
          <p:cNvSpPr/>
          <p:nvPr/>
        </p:nvSpPr>
        <p:spPr>
          <a:xfrm>
            <a:off x="1243080" y="5329800"/>
            <a:ext cx="6458760" cy="54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3"/>
          <p:cNvSpPr/>
          <p:nvPr/>
        </p:nvSpPr>
        <p:spPr>
          <a:xfrm>
            <a:off x="1245960" y="6079320"/>
            <a:ext cx="5087880" cy="54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4"/>
          <p:cNvSpPr/>
          <p:nvPr/>
        </p:nvSpPr>
        <p:spPr>
          <a:xfrm>
            <a:off x="4023360" y="6217920"/>
            <a:ext cx="638280" cy="638280"/>
          </a:xfrm>
          <a:custGeom>
            <a:avLst/>
            <a:gdLst/>
            <a:ahLst/>
            <a:rect l="l" t="t" r="r" b="b"/>
            <a:pathLst>
              <a:path w="1780" h="1780">
                <a:moveTo>
                  <a:pt x="444" y="0"/>
                </a:moveTo>
                <a:lnTo>
                  <a:pt x="444" y="1334"/>
                </a:lnTo>
                <a:lnTo>
                  <a:pt x="0" y="1334"/>
                </a:lnTo>
                <a:lnTo>
                  <a:pt x="889" y="1779"/>
                </a:lnTo>
                <a:lnTo>
                  <a:pt x="1779" y="1334"/>
                </a:lnTo>
                <a:lnTo>
                  <a:pt x="1334" y="1334"/>
                </a:lnTo>
                <a:lnTo>
                  <a:pt x="1334" y="0"/>
                </a:lnTo>
                <a:lnTo>
                  <a:pt x="444" y="0"/>
                </a:ln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5"/>
          <p:cNvSpPr/>
          <p:nvPr/>
        </p:nvSpPr>
        <p:spPr>
          <a:xfrm>
            <a:off x="1280160" y="7015320"/>
            <a:ext cx="7496280" cy="404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</a:t>
            </a:r>
            <a:r>
              <a:rPr lang="en-US" sz="4000" spc="-1" strike="noStrike" baseline="-7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 </a:t>
            </a:r>
            <a:r>
              <a:rPr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= </a:t>
            </a:r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γ</a:t>
            </a:r>
            <a:r>
              <a:rPr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</a:t>
            </a:r>
            <a:r>
              <a:rPr lang="en-US" sz="4000" spc="-1" strike="noStrike" baseline="-7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t-1 + </a:t>
            </a:r>
            <a:r>
              <a:rPr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η</a:t>
            </a:r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Liberation Serif;Times New Roman"/>
              </a:rPr>
              <a:t>▼</a:t>
            </a:r>
            <a:r>
              <a:rPr i="1" lang="en-US" sz="4000" spc="-1" strike="noStrike" baseline="-7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Liberation Serif;Times New Roman"/>
              </a:rPr>
              <a:t>θ</a:t>
            </a:r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Liberation Serif;Times New Roman"/>
              </a:rPr>
              <a:t>J(θ – γv</a:t>
            </a:r>
            <a:r>
              <a:rPr i="1" lang="en-US" sz="4000" spc="-1" strike="noStrike" baseline="-7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Liberation Serif;Times New Roman"/>
              </a:rPr>
              <a:t>t-1</a:t>
            </a:r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Liberation Serif;Times New Roman"/>
              </a:rPr>
              <a:t>)</a:t>
            </a:r>
            <a:endParaRPr/>
          </a:p>
          <a:p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Liberation Serif;Times New Roman"/>
              </a:rPr>
              <a:t>θ =  θ – v</a:t>
            </a:r>
            <a:r>
              <a:rPr i="1" lang="en-US" sz="4000" spc="-1" strike="noStrike" baseline="-7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Liberation Serif;Times New Roman"/>
              </a:rPr>
              <a:t>t</a:t>
            </a:r>
            <a:endParaRPr/>
          </a:p>
          <a:p>
            <a:endParaRPr/>
          </a:p>
        </p:txBody>
      </p:sp>
      <p:sp>
        <p:nvSpPr>
          <p:cNvPr id="151" name="CustomShape 6"/>
          <p:cNvSpPr/>
          <p:nvPr/>
        </p:nvSpPr>
        <p:spPr>
          <a:xfrm>
            <a:off x="1243080" y="5029200"/>
            <a:ext cx="9912240" cy="65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θ = θ -  η</a:t>
            </a:r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Liberation Serif;Times New Roman"/>
              </a:rPr>
              <a:t>▼</a:t>
            </a:r>
            <a:r>
              <a:rPr i="1" lang="en-US" sz="4000" spc="-1" strike="noStrike" baseline="-7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roid Sans Fallback"/>
              </a:rPr>
              <a:t>θ</a:t>
            </a:r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roid Sans Fallback"/>
              </a:rPr>
              <a:t>J(θ; x</a:t>
            </a:r>
            <a:r>
              <a:rPr i="1" lang="en-US" sz="4000" spc="-1" strike="noStrike" baseline="7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roid Sans Fallback"/>
              </a:rPr>
              <a:t>(i:i+n); </a:t>
            </a:r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roid Sans Fallback"/>
              </a:rPr>
              <a:t>y</a:t>
            </a:r>
            <a:r>
              <a:rPr i="1" lang="en-US" sz="4000" spc="-1" strike="noStrike" baseline="7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roid Sans Fallback"/>
              </a:rPr>
              <a:t>(i:i+n)</a:t>
            </a:r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roid Sans Fallback"/>
              </a:rPr>
              <a:t>)</a:t>
            </a:r>
            <a:endParaRPr/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318600" y="216000"/>
            <a:ext cx="11658600" cy="79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 of overfitting using Nesterov Momentum</a:t>
            </a:r>
            <a:endParaRPr/>
          </a:p>
          <a:p>
            <a:endParaRPr/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792000" y="1224000"/>
            <a:ext cx="11229840" cy="785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 rot="600">
            <a:off x="689760" y="539280"/>
            <a:ext cx="10899360" cy="7973280"/>
          </a:xfrm>
          <a:prstGeom prst="rect">
            <a:avLst/>
          </a:prstGeom>
          <a:ln>
            <a:noFill/>
          </a:ln>
        </p:spPr>
      </p:pic>
      <p:sp>
        <p:nvSpPr>
          <p:cNvPr id="155" name="CustomShape 1"/>
          <p:cNvSpPr/>
          <p:nvPr/>
        </p:nvSpPr>
        <p:spPr>
          <a:xfrm>
            <a:off x="288000" y="216000"/>
            <a:ext cx="12237840" cy="79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 of best model with Nesterov Momentum</a:t>
            </a:r>
            <a:endParaRPr/>
          </a:p>
          <a:p>
            <a:endParaRPr/>
          </a:p>
        </p:txBody>
      </p:sp>
      <p:sp>
        <p:nvSpPr>
          <p:cNvPr id="156" name="CustomShape 2"/>
          <p:cNvSpPr/>
          <p:nvPr/>
        </p:nvSpPr>
        <p:spPr>
          <a:xfrm>
            <a:off x="10287360" y="8208000"/>
            <a:ext cx="2670480" cy="165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base_lr: 0.001</a:t>
            </a:r>
            <a:endParaRPr/>
          </a:p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lr_policy: "step"</a:t>
            </a:r>
            <a:endParaRPr/>
          </a:p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stepsize: 2000</a:t>
            </a:r>
            <a:endParaRPr/>
          </a:p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gamma: 0.1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1097280" y="3303360"/>
            <a:ext cx="8151840" cy="6113160"/>
          </a:xfrm>
          <a:prstGeom prst="rect">
            <a:avLst/>
          </a:prstGeom>
          <a:ln>
            <a:noFill/>
          </a:ln>
        </p:spPr>
      </p:pic>
      <p:sp>
        <p:nvSpPr>
          <p:cNvPr id="158" name="CustomShape 1"/>
          <p:cNvSpPr/>
          <p:nvPr/>
        </p:nvSpPr>
        <p:spPr>
          <a:xfrm>
            <a:off x="10719360" y="7992000"/>
            <a:ext cx="2094480" cy="143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base_lr: 0.001</a:t>
            </a:r>
            <a:endParaRPr/>
          </a:p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lr_policy: "step"</a:t>
            </a:r>
            <a:endParaRPr/>
          </a:p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stepsize: 2000</a:t>
            </a:r>
            <a:endParaRPr/>
          </a:p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gamma: 0.1</a:t>
            </a:r>
            <a:endParaRPr/>
          </a:p>
        </p:txBody>
      </p:sp>
      <p:sp>
        <p:nvSpPr>
          <p:cNvPr id="159" name="CustomShape 2"/>
          <p:cNvSpPr/>
          <p:nvPr/>
        </p:nvSpPr>
        <p:spPr>
          <a:xfrm>
            <a:off x="341640" y="288000"/>
            <a:ext cx="9016200" cy="54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 of model with RMSProp</a:t>
            </a:r>
            <a:endParaRPr/>
          </a:p>
        </p:txBody>
      </p:sp>
      <p:pic>
        <p:nvPicPr>
          <p:cNvPr id="160" name="" descr=""/>
          <p:cNvPicPr/>
          <p:nvPr/>
        </p:nvPicPr>
        <p:blipFill>
          <a:blip r:embed="rId2"/>
          <a:srcRect l="0" t="0" r="205025" b="182244"/>
          <a:stretch/>
        </p:blipFill>
        <p:spPr>
          <a:xfrm>
            <a:off x="648000" y="1512000"/>
            <a:ext cx="9141840" cy="215784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3"/>
          <a:srcRect l="0" t="1098323" r="0" b="0"/>
          <a:stretch/>
        </p:blipFill>
        <p:spPr>
          <a:xfrm>
            <a:off x="864000" y="864000"/>
            <a:ext cx="2445840" cy="789840"/>
          </a:xfrm>
          <a:prstGeom prst="rect">
            <a:avLst/>
          </a:prstGeom>
          <a:ln>
            <a:noFill/>
          </a:ln>
        </p:spPr>
      </p:pic>
      <p:sp>
        <p:nvSpPr>
          <p:cNvPr id="162" name="CustomShape 3"/>
          <p:cNvSpPr/>
          <p:nvPr/>
        </p:nvSpPr>
        <p:spPr>
          <a:xfrm>
            <a:off x="1463040" y="1371600"/>
            <a:ext cx="10881000" cy="178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E[g</a:t>
            </a:r>
            <a:r>
              <a:rPr i="1" lang="en-US" sz="4000" spc="-1" strike="noStrike" baseline="7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2</a:t>
            </a:r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]</a:t>
            </a:r>
            <a:r>
              <a:rPr i="1" lang="en-US" sz="4000" spc="-1" strike="noStrike" baseline="-7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t </a:t>
            </a:r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 = 0.9E[g</a:t>
            </a:r>
            <a:r>
              <a:rPr i="1" lang="en-US" sz="4000" spc="-1" strike="noStrike" baseline="7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2</a:t>
            </a:r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]</a:t>
            </a:r>
            <a:r>
              <a:rPr i="1" lang="en-US" sz="4000" spc="-1" strike="noStrike" baseline="-7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t-1 </a:t>
            </a:r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+ 0.1g</a:t>
            </a:r>
            <a:r>
              <a:rPr i="1" lang="en-US" sz="4000" spc="-1" strike="noStrike" baseline="-7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t</a:t>
            </a:r>
            <a:r>
              <a:rPr i="1" lang="en-US" sz="4000" spc="-1" strike="noStrike" baseline="7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2</a:t>
            </a:r>
            <a:endParaRPr/>
          </a:p>
          <a:p>
            <a:endParaRPr/>
          </a:p>
          <a:p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θ</a:t>
            </a:r>
            <a:r>
              <a:rPr i="1" lang="en-US" sz="4000" spc="-1" strike="noStrike" baseline="-7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t+1 = </a:t>
            </a:r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θ</a:t>
            </a:r>
            <a:r>
              <a:rPr i="1" lang="en-US" sz="4000" spc="-1" strike="noStrike" baseline="-7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t  </a:t>
            </a:r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-  ηg</a:t>
            </a:r>
            <a:r>
              <a:rPr i="1" lang="en-US" sz="4000" spc="-1" strike="noStrike" baseline="-7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t</a:t>
            </a:r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*(1/sqrt(E[g</a:t>
            </a:r>
            <a:r>
              <a:rPr i="1" lang="en-US" sz="4000" spc="-1" strike="noStrike" baseline="7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2</a:t>
            </a:r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]</a:t>
            </a:r>
            <a:r>
              <a:rPr i="1" lang="en-US" sz="4000" spc="-1" strike="noStrike" baseline="-7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t</a:t>
            </a:r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 + ε))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566280" y="360000"/>
            <a:ext cx="11319120" cy="54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 of model with Adam</a:t>
            </a:r>
            <a:endParaRPr/>
          </a:p>
        </p:txBody>
      </p:sp>
      <p:pic>
        <p:nvPicPr>
          <p:cNvPr id="164" name="" descr=""/>
          <p:cNvPicPr/>
          <p:nvPr/>
        </p:nvPicPr>
        <p:blipFill>
          <a:blip r:embed="rId1"/>
          <a:srcRect l="0" t="383235" r="0" b="0"/>
          <a:stretch/>
        </p:blipFill>
        <p:spPr>
          <a:xfrm>
            <a:off x="787680" y="1152000"/>
            <a:ext cx="5042160" cy="1716480"/>
          </a:xfrm>
          <a:prstGeom prst="rect">
            <a:avLst/>
          </a:prstGeom>
          <a:ln>
            <a:noFill/>
          </a:ln>
        </p:spPr>
      </p:pic>
      <p:sp>
        <p:nvSpPr>
          <p:cNvPr id="165" name="CustomShape 2"/>
          <p:cNvSpPr/>
          <p:nvPr/>
        </p:nvSpPr>
        <p:spPr>
          <a:xfrm>
            <a:off x="550440" y="4754880"/>
            <a:ext cx="7953480" cy="82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/>
          </a:p>
          <a:p>
            <a:endParaRPr/>
          </a:p>
          <a:p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 </a:t>
            </a:r>
            <a:endParaRPr/>
          </a:p>
          <a:p>
            <a:endParaRPr/>
          </a:p>
        </p:txBody>
      </p:sp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6761520" y="5669280"/>
            <a:ext cx="5856120" cy="286632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3"/>
          <a:stretch/>
        </p:blipFill>
        <p:spPr>
          <a:xfrm>
            <a:off x="7306200" y="1097280"/>
            <a:ext cx="4671360" cy="4014360"/>
          </a:xfrm>
          <a:prstGeom prst="rect">
            <a:avLst/>
          </a:prstGeom>
          <a:ln>
            <a:noFill/>
          </a:ln>
        </p:spPr>
      </p:pic>
      <p:sp>
        <p:nvSpPr>
          <p:cNvPr id="168" name="TextShape 3"/>
          <p:cNvSpPr txBox="1"/>
          <p:nvPr/>
        </p:nvSpPr>
        <p:spPr>
          <a:xfrm>
            <a:off x="548640" y="1220760"/>
            <a:ext cx="6492240" cy="1248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m</a:t>
            </a:r>
            <a:r>
              <a:rPr i="1" lang="en-US" sz="4000" spc="-1" strike="noStrike" baseline="-7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t</a:t>
            </a:r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 = β</a:t>
            </a:r>
            <a:r>
              <a:rPr i="1" lang="en-US" sz="4000" spc="-1" strike="noStrike" baseline="-7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1</a:t>
            </a:r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m</a:t>
            </a:r>
            <a:r>
              <a:rPr i="1" lang="en-US" sz="4000" spc="-1" strike="noStrike" baseline="-7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t-1</a:t>
            </a:r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 + (1 - β</a:t>
            </a:r>
            <a:r>
              <a:rPr i="1" lang="en-US" sz="4000" spc="-1" strike="noStrike" baseline="-7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1</a:t>
            </a:r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)g</a:t>
            </a:r>
            <a:r>
              <a:rPr i="1" lang="en-US" sz="4000" spc="-1" strike="noStrike" baseline="-7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t</a:t>
            </a:r>
            <a:endParaRPr/>
          </a:p>
          <a:p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v</a:t>
            </a:r>
            <a:r>
              <a:rPr i="1" lang="en-US" sz="4000" spc="-1" strike="noStrike" baseline="-7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t</a:t>
            </a:r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 = β</a:t>
            </a:r>
            <a:r>
              <a:rPr i="1" lang="en-US" sz="4000" spc="-1" strike="noStrike" baseline="-7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2</a:t>
            </a:r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v</a:t>
            </a:r>
            <a:r>
              <a:rPr i="1" lang="en-US" sz="4000" spc="-1" strike="noStrike" baseline="-7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t-1</a:t>
            </a:r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+ (1 - β</a:t>
            </a:r>
            <a:r>
              <a:rPr i="1" lang="en-US" sz="4000" spc="-1" strike="noStrike" baseline="-7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2</a:t>
            </a:r>
            <a:r>
              <a:rPr i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)g</a:t>
            </a:r>
            <a:r>
              <a:rPr i="1" lang="en-US" sz="4000" spc="-1" strike="noStrike" baseline="-7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t</a:t>
            </a:r>
            <a:r>
              <a:rPr i="1" lang="en-US" sz="4000" spc="-1" strike="noStrike" baseline="7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Serif;Times New Roman"/>
                <a:ea typeface="DejaVu Sans"/>
              </a:rPr>
              <a:t>2</a:t>
            </a:r>
            <a:endParaRPr/>
          </a:p>
        </p:txBody>
      </p:sp>
      <p:sp>
        <p:nvSpPr>
          <p:cNvPr id="169" name="TextShape 4"/>
          <p:cNvSpPr txBox="1"/>
          <p:nvPr/>
        </p:nvSpPr>
        <p:spPr>
          <a:xfrm>
            <a:off x="548640" y="3415320"/>
            <a:ext cx="6949440" cy="3472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n-US" sz="4000" spc="-1" strike="noStrike">
                <a:solidFill>
                  <a:srgbClr val="000000"/>
                </a:solidFill>
                <a:latin typeface="Liberation Serif;Times New Roman"/>
                <a:ea typeface="DejaVu Sans"/>
              </a:rPr>
              <a:t>m</a:t>
            </a:r>
            <a:r>
              <a:rPr b="1" i="1" lang="en-US" sz="4000" spc="-1" strike="noStrike" baseline="-7000">
                <a:solidFill>
                  <a:srgbClr val="000000"/>
                </a:solidFill>
                <a:latin typeface="Liberation Serif;Times New Roman"/>
                <a:ea typeface="DejaVu Sans"/>
              </a:rPr>
              <a:t>t</a:t>
            </a:r>
            <a:r>
              <a:rPr b="1" i="1" lang="en-US" sz="4000" spc="-1" strike="noStrike" baseline="-7000">
                <a:solidFill>
                  <a:srgbClr val="000000"/>
                </a:solidFill>
                <a:latin typeface="Liberation Serif;Times New Roman"/>
                <a:ea typeface="DejaVu Sans"/>
              </a:rPr>
              <a:t> </a:t>
            </a:r>
            <a:r>
              <a:rPr i="1" lang="en-US" sz="4000" spc="-1" strike="noStrike">
                <a:solidFill>
                  <a:srgbClr val="000000"/>
                </a:solidFill>
                <a:latin typeface="Liberation Serif;Times New Roman"/>
                <a:ea typeface="DejaVu Sans"/>
              </a:rPr>
              <a:t>= m</a:t>
            </a:r>
            <a:r>
              <a:rPr i="1" lang="en-US" sz="4000" spc="-1" strike="noStrike" baseline="-7000">
                <a:solidFill>
                  <a:srgbClr val="000000"/>
                </a:solidFill>
                <a:latin typeface="Liberation Serif;Times New Roman"/>
                <a:ea typeface="DejaVu Sans"/>
              </a:rPr>
              <a:t>t</a:t>
            </a:r>
            <a:r>
              <a:rPr i="1" lang="en-US" sz="4000" spc="-1" strike="noStrike">
                <a:solidFill>
                  <a:srgbClr val="000000"/>
                </a:solidFill>
                <a:latin typeface="Liberation Serif;Times New Roman"/>
                <a:ea typeface="DejaVu Sans"/>
              </a:rPr>
              <a:t>/(1 – β</a:t>
            </a:r>
            <a:r>
              <a:rPr i="1" lang="en-US" sz="4000" spc="-1" strike="noStrike" baseline="-7000">
                <a:solidFill>
                  <a:srgbClr val="000000"/>
                </a:solidFill>
                <a:latin typeface="Liberation Serif;Times New Roman"/>
                <a:ea typeface="DejaVu Sans"/>
              </a:rPr>
              <a:t>1</a:t>
            </a:r>
            <a:r>
              <a:rPr i="1" lang="en-US" sz="4000" spc="-1" strike="noStrike" baseline="7000">
                <a:solidFill>
                  <a:srgbClr val="000000"/>
                </a:solidFill>
                <a:latin typeface="Liberation Serif;Times New Roman"/>
                <a:ea typeface="DejaVu Sans"/>
              </a:rPr>
              <a:t>t</a:t>
            </a:r>
            <a:r>
              <a:rPr i="1" lang="en-US" sz="4000" spc="-1" strike="noStrike">
                <a:solidFill>
                  <a:srgbClr val="000000"/>
                </a:solidFill>
                <a:latin typeface="Liberation Serif;Times New Roman"/>
                <a:ea typeface="DejaVu Sans"/>
              </a:rPr>
              <a:t>)</a:t>
            </a:r>
            <a:endParaRPr/>
          </a:p>
          <a:p>
            <a:r>
              <a:rPr b="1" i="1" lang="en-US" sz="4000" spc="-1" strike="noStrike">
                <a:solidFill>
                  <a:srgbClr val="000000"/>
                </a:solidFill>
                <a:latin typeface="Liberation Serif;Times New Roman"/>
                <a:ea typeface="DejaVu Sans"/>
              </a:rPr>
              <a:t>v</a:t>
            </a:r>
            <a:r>
              <a:rPr b="1" i="1" lang="en-US" sz="4000" spc="-1" strike="noStrike" baseline="-7000">
                <a:solidFill>
                  <a:srgbClr val="000000"/>
                </a:solidFill>
                <a:latin typeface="Liberation Serif;Times New Roman"/>
                <a:ea typeface="DejaVu Sans"/>
              </a:rPr>
              <a:t>t </a:t>
            </a:r>
            <a:r>
              <a:rPr i="1" lang="en-US" sz="4000" spc="-1" strike="noStrike">
                <a:solidFill>
                  <a:srgbClr val="000000"/>
                </a:solidFill>
                <a:latin typeface="Liberation Serif;Times New Roman"/>
                <a:ea typeface="DejaVu Sans"/>
              </a:rPr>
              <a:t>= v</a:t>
            </a:r>
            <a:r>
              <a:rPr i="1" lang="en-US" sz="4000" spc="-1" strike="noStrike" baseline="-7000">
                <a:solidFill>
                  <a:srgbClr val="000000"/>
                </a:solidFill>
                <a:latin typeface="Liberation Serif;Times New Roman"/>
                <a:ea typeface="DejaVu Sans"/>
              </a:rPr>
              <a:t>t</a:t>
            </a:r>
            <a:r>
              <a:rPr i="1" lang="en-US" sz="4000" spc="-1" strike="noStrike">
                <a:solidFill>
                  <a:srgbClr val="000000"/>
                </a:solidFill>
                <a:latin typeface="Liberation Serif;Times New Roman"/>
                <a:ea typeface="DejaVu Sans"/>
              </a:rPr>
              <a:t> /(1 -  β</a:t>
            </a:r>
            <a:r>
              <a:rPr i="1" lang="en-US" sz="4000" spc="-1" strike="noStrike" baseline="-7000">
                <a:solidFill>
                  <a:srgbClr val="000000"/>
                </a:solidFill>
                <a:latin typeface="Liberation Serif;Times New Roman"/>
                <a:ea typeface="DejaVu Sans"/>
              </a:rPr>
              <a:t>2</a:t>
            </a:r>
            <a:r>
              <a:rPr i="1" lang="en-US" sz="4000" spc="-1" strike="noStrike" baseline="7000">
                <a:solidFill>
                  <a:srgbClr val="000000"/>
                </a:solidFill>
                <a:latin typeface="Liberation Serif;Times New Roman"/>
                <a:ea typeface="DejaVu Sans"/>
              </a:rPr>
              <a:t>t</a:t>
            </a:r>
            <a:r>
              <a:rPr i="1" lang="en-US" sz="4000" spc="-1" strike="noStrike">
                <a:solidFill>
                  <a:srgbClr val="000000"/>
                </a:solidFill>
                <a:latin typeface="Liberation Serif;Times New Roman"/>
                <a:ea typeface="DejaVu Sans"/>
              </a:rPr>
              <a:t>)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rPr i="1" lang="en-US" sz="4000" spc="-1" strike="noStrike">
                <a:solidFill>
                  <a:srgbClr val="000000"/>
                </a:solidFill>
                <a:latin typeface="Liberation Serif;Times New Roman"/>
                <a:ea typeface="DejaVu Sans"/>
              </a:rPr>
              <a:t>θ</a:t>
            </a:r>
            <a:r>
              <a:rPr i="1" lang="en-US" sz="4000" spc="-1" strike="noStrike" baseline="-7000">
                <a:solidFill>
                  <a:srgbClr val="000000"/>
                </a:solidFill>
                <a:latin typeface="Liberation Serif;Times New Roman"/>
                <a:ea typeface="DejaVu Sans"/>
              </a:rPr>
              <a:t>t+1</a:t>
            </a:r>
            <a:r>
              <a:rPr i="1" lang="en-US" sz="4000" spc="-1" strike="noStrike">
                <a:solidFill>
                  <a:srgbClr val="000000"/>
                </a:solidFill>
                <a:latin typeface="Liberation Serif;Times New Roman"/>
                <a:ea typeface="DejaVu Sans"/>
              </a:rPr>
              <a:t>=  θ</a:t>
            </a:r>
            <a:r>
              <a:rPr i="1" lang="en-US" sz="4000" spc="-1" strike="noStrike" baseline="-7000">
                <a:solidFill>
                  <a:srgbClr val="000000"/>
                </a:solidFill>
                <a:latin typeface="Liberation Serif;Times New Roman"/>
                <a:ea typeface="DejaVu Sans"/>
              </a:rPr>
              <a:t>t</a:t>
            </a:r>
            <a:r>
              <a:rPr i="1" lang="en-US" sz="4000" spc="-1" strike="noStrike">
                <a:solidFill>
                  <a:srgbClr val="000000"/>
                </a:solidFill>
                <a:latin typeface="Liberation Serif;Times New Roman"/>
                <a:ea typeface="DejaVu Sans"/>
              </a:rPr>
              <a:t> -  η</a:t>
            </a:r>
            <a:r>
              <a:rPr b="1" i="1" lang="en-US" sz="4000" spc="-1" strike="noStrike">
                <a:solidFill>
                  <a:srgbClr val="000000"/>
                </a:solidFill>
                <a:latin typeface="Liberation Serif;Times New Roman"/>
                <a:ea typeface="DejaVu Sans"/>
              </a:rPr>
              <a:t>m</a:t>
            </a:r>
            <a:r>
              <a:rPr b="1" i="1" lang="en-US" sz="4000" spc="-1" strike="noStrike" baseline="-7000">
                <a:solidFill>
                  <a:srgbClr val="000000"/>
                </a:solidFill>
                <a:latin typeface="Liberation Serif;Times New Roman"/>
                <a:ea typeface="DejaVu Sans"/>
              </a:rPr>
              <a:t>t</a:t>
            </a:r>
            <a:r>
              <a:rPr i="1" lang="en-US" sz="4000" spc="-1" strike="noStrike">
                <a:solidFill>
                  <a:srgbClr val="000000"/>
                </a:solidFill>
                <a:latin typeface="Liberation Serif;Times New Roman"/>
                <a:ea typeface="DejaVu Sans"/>
              </a:rPr>
              <a:t>/(sqrt(</a:t>
            </a:r>
            <a:r>
              <a:rPr b="1" i="1" lang="en-US" sz="4000" spc="-1" strike="noStrike">
                <a:solidFill>
                  <a:srgbClr val="000000"/>
                </a:solidFill>
                <a:latin typeface="Liberation Serif;Times New Roman"/>
                <a:ea typeface="DejaVu Sans"/>
              </a:rPr>
              <a:t>v</a:t>
            </a:r>
            <a:r>
              <a:rPr b="1" i="1" lang="en-US" sz="4000" spc="-1" strike="noStrike" baseline="-7000">
                <a:solidFill>
                  <a:srgbClr val="000000"/>
                </a:solidFill>
                <a:latin typeface="Liberation Serif;Times New Roman"/>
                <a:ea typeface="DejaVu Sans"/>
              </a:rPr>
              <a:t>t </a:t>
            </a:r>
            <a:r>
              <a:rPr i="1" lang="en-US" sz="4000" spc="-1" strike="noStrike">
                <a:solidFill>
                  <a:srgbClr val="000000"/>
                </a:solidFill>
                <a:latin typeface="Liberation Serif;Times New Roman"/>
                <a:ea typeface="DejaVu Sans"/>
              </a:rPr>
              <a:t>) +  ε)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2.jpg" descr=""/>
          <p:cNvPicPr/>
          <p:nvPr/>
        </p:nvPicPr>
        <p:blipFill>
          <a:blip r:embed="rId1"/>
          <a:stretch/>
        </p:blipFill>
        <p:spPr>
          <a:xfrm>
            <a:off x="-847440" y="30240"/>
            <a:ext cx="13947120" cy="929736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504000" y="288000"/>
            <a:ext cx="6827760" cy="54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 of model with Adam</a:t>
            </a:r>
            <a:endParaRPr/>
          </a:p>
        </p:txBody>
      </p:sp>
      <p:sp>
        <p:nvSpPr>
          <p:cNvPr id="171" name="CustomShape 2"/>
          <p:cNvSpPr/>
          <p:nvPr/>
        </p:nvSpPr>
        <p:spPr>
          <a:xfrm>
            <a:off x="10512000" y="8280000"/>
            <a:ext cx="2310480" cy="133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base_lr: 0.001</a:t>
            </a:r>
            <a:endParaRPr/>
          </a:p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lr_policy: "step"</a:t>
            </a:r>
            <a:endParaRPr/>
          </a:p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stepsize: 2000</a:t>
            </a:r>
            <a:endParaRPr/>
          </a:p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gamma: 0.1</a:t>
            </a:r>
            <a:endParaRPr/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-288000" y="1152000"/>
            <a:ext cx="13173840" cy="7053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360000" y="390960"/>
            <a:ext cx="10154160" cy="54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 of model with Adam</a:t>
            </a:r>
            <a:endParaRPr/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576000" y="1065960"/>
            <a:ext cx="11157840" cy="7859880"/>
          </a:xfrm>
          <a:prstGeom prst="rect">
            <a:avLst/>
          </a:prstGeom>
          <a:ln>
            <a:noFill/>
          </a:ln>
        </p:spPr>
      </p:pic>
      <p:sp>
        <p:nvSpPr>
          <p:cNvPr id="175" name="CustomShape 2"/>
          <p:cNvSpPr/>
          <p:nvPr/>
        </p:nvSpPr>
        <p:spPr>
          <a:xfrm>
            <a:off x="10512000" y="8280360"/>
            <a:ext cx="2310480" cy="133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base_lr: 0.001</a:t>
            </a:r>
            <a:endParaRPr/>
          </a:p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lr_policy: "step"</a:t>
            </a:r>
            <a:endParaRPr/>
          </a:p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stepsize: 2000</a:t>
            </a:r>
            <a:endParaRPr/>
          </a:p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gamma: 0.1</a:t>
            </a: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0512000" y="8280360"/>
            <a:ext cx="2310480" cy="133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base_lr: 0.01</a:t>
            </a:r>
            <a:endParaRPr/>
          </a:p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lr_policy: "step"</a:t>
            </a:r>
            <a:endParaRPr/>
          </a:p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stepsize: 2000</a:t>
            </a:r>
            <a:endParaRPr/>
          </a:p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gamma: 0.1</a:t>
            </a:r>
            <a:endParaRPr/>
          </a:p>
        </p:txBody>
      </p:sp>
      <p:sp>
        <p:nvSpPr>
          <p:cNvPr id="177" name="CustomShape 2"/>
          <p:cNvSpPr/>
          <p:nvPr/>
        </p:nvSpPr>
        <p:spPr>
          <a:xfrm>
            <a:off x="504000" y="390960"/>
            <a:ext cx="10833120" cy="54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 of model with Adam</a:t>
            </a:r>
            <a:endParaRPr/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389160" y="1224000"/>
            <a:ext cx="11920680" cy="698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504000" y="462960"/>
            <a:ext cx="9573840" cy="54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 of best model with Adam</a:t>
            </a:r>
            <a:endParaRPr/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792000" y="1080000"/>
            <a:ext cx="11085840" cy="7269840"/>
          </a:xfrm>
          <a:prstGeom prst="rect">
            <a:avLst/>
          </a:prstGeom>
          <a:ln>
            <a:noFill/>
          </a:ln>
        </p:spPr>
      </p:pic>
      <p:sp>
        <p:nvSpPr>
          <p:cNvPr id="181" name="CustomShape 2"/>
          <p:cNvSpPr/>
          <p:nvPr/>
        </p:nvSpPr>
        <p:spPr>
          <a:xfrm>
            <a:off x="10631880" y="8245440"/>
            <a:ext cx="2613960" cy="133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base_lr: 0.0005</a:t>
            </a:r>
            <a:endParaRPr/>
          </a:p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lr_policy: "step"</a:t>
            </a:r>
            <a:endParaRPr/>
          </a:p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stepsize: 2000</a:t>
            </a:r>
            <a:endParaRPr/>
          </a:p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gamma: 0.1</a:t>
            </a: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Снимок экрана 2016-07-23 в 15.16.44.png" descr=""/>
          <p:cNvPicPr/>
          <p:nvPr/>
        </p:nvPicPr>
        <p:blipFill>
          <a:blip r:embed="rId1"/>
          <a:stretch/>
        </p:blipFill>
        <p:spPr>
          <a:xfrm>
            <a:off x="1163160" y="2660760"/>
            <a:ext cx="10676160" cy="587736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Снимок экрана 2016-07-23 в 15.17.22.png" descr=""/>
          <p:cNvPicPr/>
          <p:nvPr/>
        </p:nvPicPr>
        <p:blipFill>
          <a:blip r:embed="rId1"/>
          <a:stretch/>
        </p:blipFill>
        <p:spPr>
          <a:xfrm>
            <a:off x="486720" y="507960"/>
            <a:ext cx="4305960" cy="4350600"/>
          </a:xfrm>
          <a:prstGeom prst="rect">
            <a:avLst/>
          </a:prstGeom>
          <a:ln w="12600">
            <a:noFill/>
          </a:ln>
        </p:spPr>
      </p:pic>
      <p:pic>
        <p:nvPicPr>
          <p:cNvPr id="184" name="Снимок экрана 2016-07-23 в 15.17.58.png" descr=""/>
          <p:cNvPicPr/>
          <p:nvPr/>
        </p:nvPicPr>
        <p:blipFill>
          <a:blip r:embed="rId2"/>
          <a:stretch/>
        </p:blipFill>
        <p:spPr>
          <a:xfrm>
            <a:off x="7406640" y="272880"/>
            <a:ext cx="4899600" cy="4820760"/>
          </a:xfrm>
          <a:prstGeom prst="rect">
            <a:avLst/>
          </a:prstGeom>
          <a:ln w="12600">
            <a:noFill/>
          </a:ln>
        </p:spPr>
      </p:pic>
      <p:pic>
        <p:nvPicPr>
          <p:cNvPr id="185" name="Снимок экрана 2016-07-23 в 15.18.31.png" descr=""/>
          <p:cNvPicPr/>
          <p:nvPr/>
        </p:nvPicPr>
        <p:blipFill>
          <a:blip r:embed="rId3"/>
          <a:stretch/>
        </p:blipFill>
        <p:spPr>
          <a:xfrm>
            <a:off x="486720" y="5011920"/>
            <a:ext cx="4305960" cy="4830840"/>
          </a:xfrm>
          <a:prstGeom prst="rect">
            <a:avLst/>
          </a:prstGeom>
          <a:ln w="12600">
            <a:noFill/>
          </a:ln>
        </p:spPr>
      </p:pic>
      <p:pic>
        <p:nvPicPr>
          <p:cNvPr id="186" name="Снимок экрана 2016-07-23 в 15.19.30.png" descr=""/>
          <p:cNvPicPr/>
          <p:nvPr/>
        </p:nvPicPr>
        <p:blipFill>
          <a:blip r:embed="rId4"/>
          <a:stretch/>
        </p:blipFill>
        <p:spPr>
          <a:xfrm>
            <a:off x="7827120" y="5086080"/>
            <a:ext cx="4058640" cy="468252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Снимок экрана 2016-07-23 в 15.20.15.png" descr=""/>
          <p:cNvPicPr/>
          <p:nvPr/>
        </p:nvPicPr>
        <p:blipFill>
          <a:blip r:embed="rId1"/>
          <a:stretch/>
        </p:blipFill>
        <p:spPr>
          <a:xfrm>
            <a:off x="641520" y="660240"/>
            <a:ext cx="11719440" cy="5255280"/>
          </a:xfrm>
          <a:prstGeom prst="rect">
            <a:avLst/>
          </a:prstGeom>
          <a:ln w="12600">
            <a:noFill/>
          </a:ln>
        </p:spPr>
      </p:pic>
      <p:pic>
        <p:nvPicPr>
          <p:cNvPr id="188" name="Снимок экрана 2016-07-23 в 15.20.37.png" descr=""/>
          <p:cNvPicPr/>
          <p:nvPr/>
        </p:nvPicPr>
        <p:blipFill>
          <a:blip r:embed="rId2"/>
          <a:stretch/>
        </p:blipFill>
        <p:spPr>
          <a:xfrm>
            <a:off x="2725920" y="5584320"/>
            <a:ext cx="7550280" cy="463644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Снимок экрана 2016-07-23 в 15.21.30.png" descr=""/>
          <p:cNvPicPr/>
          <p:nvPr/>
        </p:nvPicPr>
        <p:blipFill>
          <a:blip r:embed="rId1"/>
          <a:stretch/>
        </p:blipFill>
        <p:spPr>
          <a:xfrm>
            <a:off x="584640" y="1939320"/>
            <a:ext cx="11832840" cy="587268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Снимок экрана 2016-07-23 в 15.22.00.png" descr=""/>
          <p:cNvPicPr/>
          <p:nvPr/>
        </p:nvPicPr>
        <p:blipFill>
          <a:blip r:embed="rId1"/>
          <a:stretch/>
        </p:blipFill>
        <p:spPr>
          <a:xfrm>
            <a:off x="1236600" y="2595600"/>
            <a:ext cx="10529280" cy="600768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Снимок экрана 2016-07-23 в 15.22.35.png" descr=""/>
          <p:cNvPicPr/>
          <p:nvPr/>
        </p:nvPicPr>
        <p:blipFill>
          <a:blip r:embed="rId1"/>
          <a:stretch/>
        </p:blipFill>
        <p:spPr>
          <a:xfrm>
            <a:off x="133200" y="1208520"/>
            <a:ext cx="12735720" cy="733392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roblem-solution.jpg" descr=""/>
          <p:cNvPicPr/>
          <p:nvPr/>
        </p:nvPicPr>
        <p:blipFill>
          <a:blip r:embed="rId1"/>
          <a:stretch/>
        </p:blipFill>
        <p:spPr>
          <a:xfrm>
            <a:off x="677520" y="779400"/>
            <a:ext cx="11647440" cy="776412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Снимок экрана 2016-07-23 в 15.23.18.png" descr=""/>
          <p:cNvPicPr/>
          <p:nvPr/>
        </p:nvPicPr>
        <p:blipFill>
          <a:blip r:embed="rId1"/>
          <a:stretch/>
        </p:blipFill>
        <p:spPr>
          <a:xfrm>
            <a:off x="-70560" y="33840"/>
            <a:ext cx="6563520" cy="5280840"/>
          </a:xfrm>
          <a:prstGeom prst="rect">
            <a:avLst/>
          </a:prstGeom>
          <a:ln w="12600">
            <a:noFill/>
          </a:ln>
        </p:spPr>
      </p:pic>
      <p:pic>
        <p:nvPicPr>
          <p:cNvPr id="193" name="Снимок экрана 2016-07-23 в 15.23.43.png" descr=""/>
          <p:cNvPicPr/>
          <p:nvPr/>
        </p:nvPicPr>
        <p:blipFill>
          <a:blip r:embed="rId2"/>
          <a:stretch/>
        </p:blipFill>
        <p:spPr>
          <a:xfrm>
            <a:off x="6293520" y="33840"/>
            <a:ext cx="6261480" cy="5280840"/>
          </a:xfrm>
          <a:prstGeom prst="rect">
            <a:avLst/>
          </a:prstGeom>
          <a:ln w="12600">
            <a:noFill/>
          </a:ln>
        </p:spPr>
      </p:pic>
      <p:pic>
        <p:nvPicPr>
          <p:cNvPr id="194" name="Снимок экрана 2016-07-23 в 15.24.15.png" descr=""/>
          <p:cNvPicPr/>
          <p:nvPr/>
        </p:nvPicPr>
        <p:blipFill>
          <a:blip r:embed="rId3"/>
          <a:stretch/>
        </p:blipFill>
        <p:spPr>
          <a:xfrm>
            <a:off x="3868560" y="4993560"/>
            <a:ext cx="5265000" cy="4532040"/>
          </a:xfrm>
          <a:prstGeom prst="rect">
            <a:avLst/>
          </a:prstGeom>
          <a:ln w="12600">
            <a:noFill/>
          </a:ln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954000" y="936000"/>
            <a:ext cx="11211840" cy="770184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Снимок экрана 2016-07-23 в 15.27.19.png" descr=""/>
          <p:cNvPicPr/>
          <p:nvPr/>
        </p:nvPicPr>
        <p:blipFill>
          <a:blip r:embed="rId1"/>
          <a:stretch/>
        </p:blipFill>
        <p:spPr>
          <a:xfrm>
            <a:off x="1756440" y="1280520"/>
            <a:ext cx="9489240" cy="7189920"/>
          </a:xfrm>
          <a:prstGeom prst="rect">
            <a:avLst/>
          </a:prstGeom>
          <a:ln w="12600">
            <a:noFill/>
          </a:ln>
        </p:spPr>
      </p:pic>
      <p:pic>
        <p:nvPicPr>
          <p:cNvPr id="197" name="boss-fight-stock-images-photos-free-photography-71.jpg" descr=""/>
          <p:cNvPicPr/>
          <p:nvPr/>
        </p:nvPicPr>
        <p:blipFill>
          <a:blip r:embed="rId2"/>
          <a:stretch/>
        </p:blipFill>
        <p:spPr>
          <a:xfrm>
            <a:off x="6953760" y="5436720"/>
            <a:ext cx="2214360" cy="1475640"/>
          </a:xfrm>
          <a:prstGeom prst="rect">
            <a:avLst/>
          </a:prstGeom>
          <a:ln w="12600"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dexmedia.jpg" descr=""/>
          <p:cNvPicPr/>
          <p:nvPr/>
        </p:nvPicPr>
        <p:blipFill>
          <a:blip r:embed="rId1"/>
          <a:stretch/>
        </p:blipFill>
        <p:spPr>
          <a:xfrm>
            <a:off x="91800" y="605520"/>
            <a:ext cx="12818520" cy="8539920"/>
          </a:xfrm>
          <a:prstGeom prst="rect">
            <a:avLst/>
          </a:prstGeom>
          <a:ln w="12600"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1270080" y="1117440"/>
            <a:ext cx="10462320" cy="112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/>
          <a:p>
            <a:pPr>
              <a:lnSpc>
                <a:spcPct val="100000"/>
              </a:lnSpc>
            </a:pPr>
            <a:r>
              <a:rPr lang="en-US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We work…</a:t>
            </a:r>
            <a:endParaRPr/>
          </a:p>
        </p:txBody>
      </p:sp>
      <p:pic>
        <p:nvPicPr>
          <p:cNvPr id="112" name="tumblr_nudlmnsYAY1qeg5pho2_r1_540.gif" descr=""/>
          <p:cNvPicPr/>
          <p:nvPr/>
        </p:nvPicPr>
        <p:blipFill>
          <a:blip r:embed="rId1"/>
          <a:stretch/>
        </p:blipFill>
        <p:spPr>
          <a:xfrm>
            <a:off x="3073320" y="2362320"/>
            <a:ext cx="6855480" cy="647460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ecxercises3.jpg" descr=""/>
          <p:cNvPicPr/>
          <p:nvPr/>
        </p:nvPicPr>
        <p:blipFill>
          <a:blip r:embed="rId1"/>
          <a:stretch/>
        </p:blipFill>
        <p:spPr>
          <a:xfrm rot="4800">
            <a:off x="4177080" y="4326480"/>
            <a:ext cx="9447480" cy="5312520"/>
          </a:xfrm>
          <a:prstGeom prst="rect">
            <a:avLst/>
          </a:prstGeom>
          <a:ln w="12600">
            <a:noFill/>
          </a:ln>
        </p:spPr>
      </p:pic>
      <p:pic>
        <p:nvPicPr>
          <p:cNvPr id="114" name="sports11.jpg" descr=""/>
          <p:cNvPicPr/>
          <p:nvPr/>
        </p:nvPicPr>
        <p:blipFill>
          <a:blip r:embed="rId2"/>
          <a:stretch/>
        </p:blipFill>
        <p:spPr>
          <a:xfrm>
            <a:off x="-725760" y="1440"/>
            <a:ext cx="7419600" cy="4172400"/>
          </a:xfrm>
          <a:prstGeom prst="rect">
            <a:avLst/>
          </a:prstGeom>
          <a:ln w="12600"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6408000" y="0"/>
            <a:ext cx="6549840" cy="453384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4"/>
          <a:stretch/>
        </p:blipFill>
        <p:spPr>
          <a:xfrm>
            <a:off x="-216000" y="4104000"/>
            <a:ext cx="8277840" cy="561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test.png" descr=""/>
          <p:cNvPicPr/>
          <p:nvPr/>
        </p:nvPicPr>
        <p:blipFill>
          <a:blip r:embed="rId1"/>
          <a:stretch/>
        </p:blipFill>
        <p:spPr>
          <a:xfrm>
            <a:off x="851040" y="1676520"/>
            <a:ext cx="11300400" cy="784620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train.png" descr=""/>
          <p:cNvPicPr/>
          <p:nvPr/>
        </p:nvPicPr>
        <p:blipFill>
          <a:blip r:embed="rId1"/>
          <a:stretch/>
        </p:blipFill>
        <p:spPr>
          <a:xfrm>
            <a:off x="851040" y="1676520"/>
            <a:ext cx="11300400" cy="784620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aa4.jpg" descr=""/>
          <p:cNvPicPr/>
          <p:nvPr/>
        </p:nvPicPr>
        <p:blipFill>
          <a:blip r:embed="rId1"/>
          <a:stretch/>
        </p:blipFill>
        <p:spPr>
          <a:xfrm>
            <a:off x="1656000" y="1800000"/>
            <a:ext cx="9213840" cy="667152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Снимок экрана 2016-07-23 в 15.14.51.png" descr=""/>
          <p:cNvPicPr/>
          <p:nvPr/>
        </p:nvPicPr>
        <p:blipFill>
          <a:blip r:embed="rId1"/>
          <a:stretch/>
        </p:blipFill>
        <p:spPr>
          <a:xfrm>
            <a:off x="2088000" y="1794600"/>
            <a:ext cx="8646120" cy="5547240"/>
          </a:xfrm>
          <a:prstGeom prst="rect">
            <a:avLst/>
          </a:prstGeom>
          <a:ln w="38160">
            <a:noFill/>
          </a:ln>
        </p:spPr>
      </p:pic>
      <p:sp>
        <p:nvSpPr>
          <p:cNvPr id="121" name="Line 1"/>
          <p:cNvSpPr/>
          <p:nvPr/>
        </p:nvSpPr>
        <p:spPr>
          <a:xfrm>
            <a:off x="7488000" y="3960000"/>
            <a:ext cx="1656000" cy="1008000"/>
          </a:xfrm>
          <a:prstGeom prst="line">
            <a:avLst/>
          </a:prstGeom>
          <a:ln w="5724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2"/>
          <p:cNvSpPr/>
          <p:nvPr/>
        </p:nvSpPr>
        <p:spPr>
          <a:xfrm>
            <a:off x="9157320" y="3324600"/>
            <a:ext cx="18565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roid Sans"/>
                <a:ea typeface="DejaVu Sans"/>
              </a:rPr>
              <a:t>95%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Application>LibreOffice/5.0.3.2$Linux_X86_64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language>en-US</dc:language>
  <dcterms:modified xsi:type="dcterms:W3CDTF">2016-07-27T17:40:33Z</dcterms:modified>
  <cp:revision>8</cp:revision>
</cp:coreProperties>
</file>